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84E64"/>
    <a:srgbClr val="4D6B89"/>
    <a:srgbClr val="7C5989"/>
    <a:srgbClr val="A8EEFE"/>
    <a:srgbClr val="96EAFE"/>
    <a:srgbClr val="00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4" autoAdjust="0"/>
  </p:normalViewPr>
  <p:slideViewPr>
    <p:cSldViewPr>
      <p:cViewPr varScale="1">
        <p:scale>
          <a:sx n="51" d="100"/>
          <a:sy n="51" d="100"/>
        </p:scale>
        <p:origin x="-10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14600"/>
            <a:ext cx="9144000" cy="9144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79800"/>
            <a:ext cx="9144000" cy="635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FCFF465-98FE-4DEA-A86F-0B6DD5372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6F4D8-CB8B-4EC7-AB25-EE66F1D9C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83243-84D8-4101-B149-A3D44F263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39B52-83AB-4028-974B-65B4561EE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0B95A-900E-4C96-8528-5FD5D7B9A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762000"/>
            <a:ext cx="3810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762000"/>
            <a:ext cx="3810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10404-2818-4785-AA00-B9B6CBE4B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99A72-7731-445D-A347-1D1BB9651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DF680-046C-4EB8-8124-C2E3FB6B1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CA25D-DEB0-4533-9E97-CE85EC1F7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FEF27-4148-495A-A6CF-6EDD5ED66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20BC7-52BE-4235-81F5-378B7D5916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762000"/>
            <a:ext cx="7772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 smtClean="0"/>
            </a:lvl1pPr>
          </a:lstStyle>
          <a:p>
            <a:pPr>
              <a:defRPr/>
            </a:pPr>
            <a:fld id="{EA2641D6-BB0E-4EF3-A7AB-A73802921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The Uses of </a:t>
            </a:r>
            <a:r>
              <a:rPr lang="es-ES" i="1" smtClean="0"/>
              <a:t>Por</a:t>
            </a:r>
            <a:r>
              <a:rPr lang="es-ES" smtClean="0"/>
              <a:t>  and </a:t>
            </a:r>
            <a:r>
              <a:rPr lang="es-ES" i="1" smtClean="0"/>
              <a:t>Para</a:t>
            </a:r>
            <a:endParaRPr lang="en-US" i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Page 376 – Avancemos 2</a:t>
            </a:r>
            <a:endParaRPr lang="en-US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s-ES" smtClean="0"/>
              <a:t>The Uses of </a:t>
            </a:r>
            <a:r>
              <a:rPr lang="es-ES" i="1" smtClean="0"/>
              <a:t>Por</a:t>
            </a:r>
            <a:r>
              <a:rPr lang="es-ES" smtClean="0"/>
              <a:t>  and </a:t>
            </a:r>
            <a:r>
              <a:rPr lang="es-ES" i="1" smtClean="0"/>
              <a:t>Para</a:t>
            </a:r>
            <a:endParaRPr lang="en-US" i="1" smtClean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371600"/>
            <a:ext cx="7772400" cy="5105400"/>
          </a:xfrm>
        </p:spPr>
        <p:txBody>
          <a:bodyPr/>
          <a:lstStyle/>
          <a:p>
            <a:pPr eaLnBrk="1" hangingPunct="1"/>
            <a:r>
              <a:rPr lang="es-ES" smtClean="0"/>
              <a:t>Both </a:t>
            </a:r>
            <a:r>
              <a:rPr lang="es-ES" i="1" smtClean="0"/>
              <a:t>por</a:t>
            </a:r>
            <a:r>
              <a:rPr lang="es-ES" smtClean="0"/>
              <a:t> and </a:t>
            </a:r>
            <a:r>
              <a:rPr lang="es-ES" i="1" smtClean="0"/>
              <a:t>para</a:t>
            </a:r>
            <a:r>
              <a:rPr lang="es-ES" smtClean="0"/>
              <a:t> are prepositions and their usages are quite different.</a:t>
            </a:r>
          </a:p>
          <a:p>
            <a:pPr eaLnBrk="1" hangingPunct="1">
              <a:buFontTx/>
              <a:buNone/>
            </a:pPr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n-US" smtClean="0"/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2971800" y="3810000"/>
            <a:ext cx="4495800" cy="0"/>
          </a:xfrm>
          <a:prstGeom prst="line">
            <a:avLst/>
          </a:prstGeom>
          <a:noFill/>
          <a:ln w="76200">
            <a:solidFill>
              <a:srgbClr val="4D6B8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  <p:bldP spid="9318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Use </a:t>
            </a:r>
            <a:r>
              <a:rPr lang="es-ES" i="1" smtClean="0"/>
              <a:t>por</a:t>
            </a:r>
            <a:r>
              <a:rPr lang="es-ES" smtClean="0"/>
              <a:t>  to indicate:</a:t>
            </a:r>
            <a:endParaRPr lang="en-US" smtClean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66"/>
                </a:solidFill>
              </a:rPr>
              <a:t>By, B</a:t>
            </a:r>
            <a:r>
              <a:rPr lang="es-CR" dirty="0" smtClean="0">
                <a:solidFill>
                  <a:srgbClr val="FF0066"/>
                </a:solidFill>
              </a:rPr>
              <a:t>y </a:t>
            </a:r>
            <a:r>
              <a:rPr lang="es-CR" dirty="0" err="1" smtClean="0">
                <a:solidFill>
                  <a:srgbClr val="FF0066"/>
                </a:solidFill>
              </a:rPr>
              <a:t>means</a:t>
            </a:r>
            <a:r>
              <a:rPr lang="es-CR" dirty="0" smtClean="0">
                <a:solidFill>
                  <a:srgbClr val="FF0066"/>
                </a:solidFill>
              </a:rPr>
              <a:t> of</a:t>
            </a:r>
          </a:p>
          <a:p>
            <a:r>
              <a:rPr lang="es-CR" dirty="0"/>
              <a:t>Vamos</a:t>
            </a:r>
            <a:r>
              <a:rPr lang="es-CR" dirty="0">
                <a:solidFill>
                  <a:srgbClr val="FF0066"/>
                </a:solidFill>
              </a:rPr>
              <a:t> por </a:t>
            </a:r>
            <a:r>
              <a:rPr lang="es-CR" dirty="0"/>
              <a:t>avión. 	</a:t>
            </a:r>
            <a:endParaRPr lang="es-CR" dirty="0" smtClean="0"/>
          </a:p>
          <a:p>
            <a:r>
              <a:rPr lang="es-CR" dirty="0" smtClean="0"/>
              <a:t>Nos </a:t>
            </a:r>
            <a:r>
              <a:rPr lang="es-CR" dirty="0"/>
              <a:t>hablamos </a:t>
            </a:r>
            <a:r>
              <a:rPr lang="es-CR" dirty="0">
                <a:solidFill>
                  <a:srgbClr val="FF0066"/>
                </a:solidFill>
              </a:rPr>
              <a:t>por</a:t>
            </a:r>
            <a:r>
              <a:rPr lang="es-CR" dirty="0"/>
              <a:t> teléfono mañana.</a:t>
            </a:r>
            <a:endParaRPr lang="en-US" dirty="0"/>
          </a:p>
          <a:p>
            <a:pPr eaLnBrk="1" hangingPunct="1"/>
            <a:r>
              <a:rPr lang="es-CR" dirty="0" err="1" smtClean="0">
                <a:solidFill>
                  <a:srgbClr val="FF0066"/>
                </a:solidFill>
              </a:rPr>
              <a:t>through</a:t>
            </a:r>
            <a:r>
              <a:rPr lang="es-CR" dirty="0">
                <a:solidFill>
                  <a:srgbClr val="FF0066"/>
                </a:solidFill>
              </a:rPr>
              <a:t>, </a:t>
            </a:r>
            <a:r>
              <a:rPr lang="es-CR" dirty="0" err="1" smtClean="0">
                <a:solidFill>
                  <a:srgbClr val="FF0066"/>
                </a:solidFill>
              </a:rPr>
              <a:t>along</a:t>
            </a:r>
            <a:endParaRPr lang="es-CR" dirty="0" smtClean="0">
              <a:solidFill>
                <a:srgbClr val="FF0066"/>
              </a:solidFill>
            </a:endParaRPr>
          </a:p>
          <a:p>
            <a:pPr eaLnBrk="1" hangingPunct="1"/>
            <a:r>
              <a:rPr lang="es-CR" dirty="0"/>
              <a:t>Me gusta pasear </a:t>
            </a:r>
            <a:r>
              <a:rPr lang="es-CR" dirty="0">
                <a:solidFill>
                  <a:srgbClr val="FF0066"/>
                </a:solidFill>
              </a:rPr>
              <a:t>por</a:t>
            </a:r>
            <a:r>
              <a:rPr lang="es-CR" dirty="0"/>
              <a:t> el parque y </a:t>
            </a:r>
            <a:r>
              <a:rPr lang="es-CR" dirty="0">
                <a:solidFill>
                  <a:srgbClr val="FF0066"/>
                </a:solidFill>
              </a:rPr>
              <a:t>por</a:t>
            </a:r>
            <a:r>
              <a:rPr lang="es-CR" dirty="0"/>
              <a:t> la playa</a:t>
            </a:r>
            <a:r>
              <a:rPr lang="es-CR" dirty="0" smtClean="0"/>
              <a:t>.</a:t>
            </a:r>
          </a:p>
          <a:p>
            <a:pPr eaLnBrk="1" hangingPunct="1"/>
            <a:r>
              <a:rPr lang="en-US" dirty="0">
                <a:solidFill>
                  <a:srgbClr val="FF0066"/>
                </a:solidFill>
              </a:rPr>
              <a:t>During, in (time of day)</a:t>
            </a:r>
          </a:p>
          <a:p>
            <a:pPr eaLnBrk="1" hangingPunct="1"/>
            <a:r>
              <a:rPr lang="es-CR" dirty="0"/>
              <a:t>Trabajo </a:t>
            </a:r>
            <a:r>
              <a:rPr lang="es-CR" dirty="0">
                <a:solidFill>
                  <a:srgbClr val="FF0066"/>
                </a:solidFill>
              </a:rPr>
              <a:t>por</a:t>
            </a:r>
            <a:r>
              <a:rPr lang="es-CR" dirty="0"/>
              <a:t> la mañana.</a:t>
            </a:r>
          </a:p>
          <a:p>
            <a:pPr eaLnBrk="1" hangingPunct="1"/>
            <a:r>
              <a:rPr lang="es-CR" dirty="0" err="1">
                <a:solidFill>
                  <a:srgbClr val="FF0066"/>
                </a:solidFill>
              </a:rPr>
              <a:t>Because</a:t>
            </a:r>
            <a:r>
              <a:rPr lang="es-CR" dirty="0">
                <a:solidFill>
                  <a:srgbClr val="FF0066"/>
                </a:solidFill>
              </a:rPr>
              <a:t> of, </a:t>
            </a:r>
            <a:r>
              <a:rPr lang="es-CR" dirty="0" err="1">
                <a:solidFill>
                  <a:srgbClr val="FF0066"/>
                </a:solidFill>
              </a:rPr>
              <a:t>due</a:t>
            </a:r>
            <a:r>
              <a:rPr lang="es-CR" dirty="0">
                <a:solidFill>
                  <a:srgbClr val="FF0066"/>
                </a:solidFill>
              </a:rPr>
              <a:t> to, </a:t>
            </a:r>
            <a:r>
              <a:rPr lang="es-CR" dirty="0" err="1">
                <a:solidFill>
                  <a:srgbClr val="FF0066"/>
                </a:solidFill>
              </a:rPr>
              <a:t>reason</a:t>
            </a:r>
            <a:r>
              <a:rPr lang="es-CR" dirty="0">
                <a:solidFill>
                  <a:srgbClr val="FF0066"/>
                </a:solidFill>
              </a:rPr>
              <a:t> </a:t>
            </a:r>
          </a:p>
          <a:p>
            <a:pPr eaLnBrk="1" hangingPunct="1"/>
            <a:r>
              <a:rPr lang="es-CR" dirty="0"/>
              <a:t>Estoy nervioso </a:t>
            </a:r>
            <a:r>
              <a:rPr lang="es-CR" dirty="0">
                <a:solidFill>
                  <a:srgbClr val="FF0066"/>
                </a:solidFill>
              </a:rPr>
              <a:t>por</a:t>
            </a:r>
            <a:r>
              <a:rPr lang="es-CR" dirty="0"/>
              <a:t> la entrevista</a:t>
            </a:r>
            <a:r>
              <a:rPr lang="es-CR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Use </a:t>
            </a:r>
            <a:r>
              <a:rPr lang="es-ES" i="1" smtClean="0"/>
              <a:t>por</a:t>
            </a:r>
            <a:r>
              <a:rPr lang="es-ES" smtClean="0"/>
              <a:t>  to indicate:</a:t>
            </a:r>
            <a:endParaRPr lang="en-US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dirty="0" smtClean="0">
                <a:solidFill>
                  <a:srgbClr val="FF0066"/>
                </a:solidFill>
              </a:rPr>
              <a:t>In </a:t>
            </a:r>
            <a:r>
              <a:rPr lang="es-ES" dirty="0" err="1" smtClean="0">
                <a:solidFill>
                  <a:srgbClr val="FF0066"/>
                </a:solidFill>
              </a:rPr>
              <a:t>exchange</a:t>
            </a:r>
            <a:r>
              <a:rPr lang="es-ES" dirty="0" smtClean="0">
                <a:solidFill>
                  <a:srgbClr val="FF0066"/>
                </a:solidFill>
              </a:rPr>
              <a:t> </a:t>
            </a:r>
            <a:r>
              <a:rPr lang="es-ES" dirty="0" err="1" smtClean="0">
                <a:solidFill>
                  <a:srgbClr val="FF0066"/>
                </a:solidFill>
              </a:rPr>
              <a:t>for</a:t>
            </a:r>
            <a:endParaRPr lang="es-ES" dirty="0">
              <a:solidFill>
                <a:srgbClr val="FF0066"/>
              </a:solidFill>
            </a:endParaRPr>
          </a:p>
          <a:p>
            <a:pPr eaLnBrk="1" hangingPunct="1"/>
            <a:r>
              <a:rPr lang="es-CR" dirty="0"/>
              <a:t>Piden 1.000 dólares </a:t>
            </a:r>
            <a:r>
              <a:rPr lang="es-CR" dirty="0">
                <a:solidFill>
                  <a:srgbClr val="FF0066"/>
                </a:solidFill>
              </a:rPr>
              <a:t>por</a:t>
            </a:r>
            <a:r>
              <a:rPr lang="es-CR" dirty="0"/>
              <a:t> el coche.</a:t>
            </a:r>
          </a:p>
          <a:p>
            <a:pPr eaLnBrk="1" hangingPunct="1"/>
            <a:r>
              <a:rPr lang="en-US" dirty="0"/>
              <a:t>Gracias </a:t>
            </a:r>
            <a:r>
              <a:rPr lang="en-US" dirty="0" err="1">
                <a:solidFill>
                  <a:srgbClr val="FF0066"/>
                </a:solidFill>
              </a:rPr>
              <a:t>por</a:t>
            </a:r>
            <a:r>
              <a:rPr lang="en-US" dirty="0"/>
              <a:t> </a:t>
            </a:r>
            <a:r>
              <a:rPr lang="en-US" dirty="0" err="1"/>
              <a:t>todo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>
                <a:solidFill>
                  <a:srgbClr val="FF0066"/>
                </a:solidFill>
              </a:rPr>
              <a:t>For the sake of, on behalf of</a:t>
            </a:r>
          </a:p>
          <a:p>
            <a:pPr eaLnBrk="1" hangingPunct="1"/>
            <a:r>
              <a:rPr lang="en-US" dirty="0" smtClean="0"/>
              <a:t>Lo </a:t>
            </a:r>
            <a:r>
              <a:rPr lang="en-US" dirty="0" err="1" smtClean="0"/>
              <a:t>hago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66"/>
                </a:solidFill>
              </a:rPr>
              <a:t>por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endParaRPr lang="en-US" dirty="0" smtClean="0"/>
          </a:p>
          <a:p>
            <a:pPr eaLnBrk="1" hangingPunct="1"/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s-CR" dirty="0"/>
              <a:t>hablé con el director </a:t>
            </a:r>
            <a:r>
              <a:rPr lang="es-CR" dirty="0">
                <a:solidFill>
                  <a:srgbClr val="FF0066"/>
                </a:solidFill>
              </a:rPr>
              <a:t>por</a:t>
            </a:r>
            <a:r>
              <a:rPr lang="es-CR" dirty="0"/>
              <a:t> mi amigo.</a:t>
            </a:r>
            <a:endParaRPr lang="en-US" dirty="0"/>
          </a:p>
          <a:p>
            <a:pPr eaLnBrk="1" hangingPunct="1"/>
            <a:r>
              <a:rPr lang="es-ES" dirty="0" err="1" smtClean="0">
                <a:solidFill>
                  <a:srgbClr val="FF0066"/>
                </a:solidFill>
              </a:rPr>
              <a:t>Length</a:t>
            </a:r>
            <a:r>
              <a:rPr lang="es-ES" dirty="0" smtClean="0">
                <a:solidFill>
                  <a:srgbClr val="FF0066"/>
                </a:solidFill>
              </a:rPr>
              <a:t> </a:t>
            </a:r>
            <a:r>
              <a:rPr lang="es-ES" dirty="0">
                <a:solidFill>
                  <a:srgbClr val="FF0066"/>
                </a:solidFill>
              </a:rPr>
              <a:t>of time </a:t>
            </a:r>
            <a:r>
              <a:rPr lang="es-ES" dirty="0" err="1">
                <a:solidFill>
                  <a:srgbClr val="FF0066"/>
                </a:solidFill>
              </a:rPr>
              <a:t>or</a:t>
            </a:r>
            <a:r>
              <a:rPr lang="es-ES" dirty="0">
                <a:solidFill>
                  <a:srgbClr val="FF0066"/>
                </a:solidFill>
              </a:rPr>
              <a:t> </a:t>
            </a:r>
            <a:r>
              <a:rPr lang="es-ES" dirty="0" err="1">
                <a:solidFill>
                  <a:srgbClr val="FF0066"/>
                </a:solidFill>
              </a:rPr>
              <a:t>distance</a:t>
            </a:r>
            <a:endParaRPr lang="es-ES" dirty="0">
              <a:solidFill>
                <a:srgbClr val="FF0066"/>
              </a:solidFill>
            </a:endParaRPr>
          </a:p>
          <a:p>
            <a:pPr eaLnBrk="1" hangingPunct="1"/>
            <a:r>
              <a:rPr lang="es-CR" dirty="0"/>
              <a:t>Vivieron allí </a:t>
            </a:r>
            <a:r>
              <a:rPr lang="es-ES" i="1" dirty="0">
                <a:solidFill>
                  <a:srgbClr val="FF0066"/>
                </a:solidFill>
              </a:rPr>
              <a:t>por</a:t>
            </a:r>
            <a:r>
              <a:rPr lang="es-CR" dirty="0"/>
              <a:t> un año.</a:t>
            </a:r>
            <a:endParaRPr lang="es-ES" i="1" dirty="0"/>
          </a:p>
          <a:p>
            <a:pPr eaLnBrk="1" hangingPunct="1"/>
            <a:endParaRPr lang="en-US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Also use </a:t>
            </a:r>
            <a:r>
              <a:rPr lang="es-ES" i="1" smtClean="0"/>
              <a:t>por</a:t>
            </a:r>
            <a:r>
              <a:rPr lang="es-ES" smtClean="0"/>
              <a:t>  in certain expressions:</a:t>
            </a:r>
            <a:endParaRPr lang="en-US" smtClean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dirty="0" smtClean="0">
                <a:solidFill>
                  <a:srgbClr val="384E64"/>
                </a:solidFill>
              </a:rPr>
              <a:t>Por ejemplo</a:t>
            </a:r>
          </a:p>
          <a:p>
            <a:pPr eaLnBrk="1" hangingPunct="1"/>
            <a:r>
              <a:rPr lang="es-ES" dirty="0" smtClean="0">
                <a:solidFill>
                  <a:srgbClr val="384E64"/>
                </a:solidFill>
              </a:rPr>
              <a:t>Por </a:t>
            </a:r>
            <a:r>
              <a:rPr lang="es-ES" dirty="0" smtClean="0">
                <a:solidFill>
                  <a:srgbClr val="384E64"/>
                </a:solidFill>
              </a:rPr>
              <a:t>eso</a:t>
            </a:r>
            <a:endParaRPr lang="es-ES" dirty="0" smtClean="0">
              <a:solidFill>
                <a:srgbClr val="384E64"/>
              </a:solidFill>
            </a:endParaRPr>
          </a:p>
          <a:p>
            <a:pPr eaLnBrk="1" hangingPunct="1"/>
            <a:r>
              <a:rPr lang="es-ES" dirty="0" smtClean="0">
                <a:solidFill>
                  <a:srgbClr val="384E64"/>
                </a:solidFill>
              </a:rPr>
              <a:t>Por </a:t>
            </a:r>
            <a:r>
              <a:rPr lang="es-ES" dirty="0" smtClean="0">
                <a:solidFill>
                  <a:srgbClr val="384E64"/>
                </a:solidFill>
              </a:rPr>
              <a:t>favor</a:t>
            </a:r>
            <a:endParaRPr lang="es-ES" dirty="0" smtClean="0">
              <a:solidFill>
                <a:srgbClr val="384E64"/>
              </a:solidFill>
            </a:endParaRPr>
          </a:p>
          <a:p>
            <a:pPr eaLnBrk="1" hangingPunct="1"/>
            <a:r>
              <a:rPr lang="es-ES" dirty="0" smtClean="0">
                <a:solidFill>
                  <a:srgbClr val="384E64"/>
                </a:solidFill>
              </a:rPr>
              <a:t>Por lo </a:t>
            </a:r>
            <a:r>
              <a:rPr lang="es-ES" dirty="0" smtClean="0">
                <a:solidFill>
                  <a:srgbClr val="384E64"/>
                </a:solidFill>
              </a:rPr>
              <a:t>general</a:t>
            </a:r>
          </a:p>
          <a:p>
            <a:pPr eaLnBrk="1" hangingPunct="1"/>
            <a:r>
              <a:rPr lang="es-ES" dirty="0" smtClean="0">
                <a:solidFill>
                  <a:srgbClr val="384E64"/>
                </a:solidFill>
              </a:rPr>
              <a:t>Por lo menos</a:t>
            </a:r>
            <a:endParaRPr lang="es-ES" dirty="0" smtClean="0">
              <a:solidFill>
                <a:srgbClr val="384E64"/>
              </a:solidFill>
            </a:endParaRPr>
          </a:p>
          <a:p>
            <a:pPr eaLnBrk="1" hangingPunct="1"/>
            <a:r>
              <a:rPr lang="es-ES" dirty="0" smtClean="0">
                <a:solidFill>
                  <a:srgbClr val="384E64"/>
                </a:solidFill>
              </a:rPr>
              <a:t>Por </a:t>
            </a:r>
            <a:r>
              <a:rPr lang="es-ES" dirty="0" smtClean="0">
                <a:solidFill>
                  <a:srgbClr val="384E64"/>
                </a:solidFill>
              </a:rPr>
              <a:t>la primera </a:t>
            </a:r>
            <a:r>
              <a:rPr lang="es-ES" dirty="0" smtClean="0">
                <a:solidFill>
                  <a:srgbClr val="384E64"/>
                </a:solidFill>
              </a:rPr>
              <a:t>(segunda, tercera) vez</a:t>
            </a:r>
          </a:p>
          <a:p>
            <a:r>
              <a:rPr lang="es-CR" dirty="0">
                <a:solidFill>
                  <a:srgbClr val="384E64"/>
                </a:solidFill>
              </a:rPr>
              <a:t>Por la última vez</a:t>
            </a:r>
            <a:endParaRPr lang="en-US" dirty="0">
              <a:solidFill>
                <a:srgbClr val="384E64"/>
              </a:solidFill>
            </a:endParaRPr>
          </a:p>
          <a:p>
            <a:r>
              <a:rPr lang="es-CR" dirty="0">
                <a:solidFill>
                  <a:srgbClr val="384E64"/>
                </a:solidFill>
              </a:rPr>
              <a:t>Por si </a:t>
            </a:r>
            <a:r>
              <a:rPr lang="es-CR" dirty="0" smtClean="0">
                <a:solidFill>
                  <a:srgbClr val="384E64"/>
                </a:solidFill>
              </a:rPr>
              <a:t>acaso</a:t>
            </a:r>
            <a:endParaRPr lang="es-ES" dirty="0" smtClean="0">
              <a:solidFill>
                <a:srgbClr val="384E64"/>
              </a:solidFill>
            </a:endParaRPr>
          </a:p>
          <a:p>
            <a:pPr eaLnBrk="1" hangingPunct="1"/>
            <a:r>
              <a:rPr lang="es-ES" dirty="0" smtClean="0">
                <a:solidFill>
                  <a:srgbClr val="384E64"/>
                </a:solidFill>
              </a:rPr>
              <a:t>Por </a:t>
            </a:r>
            <a:r>
              <a:rPr lang="es-ES" dirty="0" smtClean="0">
                <a:solidFill>
                  <a:srgbClr val="384E64"/>
                </a:solidFill>
              </a:rPr>
              <a:t>supuesto</a:t>
            </a:r>
            <a:endParaRPr lang="es-ES" i="1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Use </a:t>
            </a:r>
            <a:r>
              <a:rPr lang="es-ES" i="1" smtClean="0"/>
              <a:t>para</a:t>
            </a:r>
            <a:r>
              <a:rPr lang="es-ES" smtClean="0"/>
              <a:t>  to indicate:</a:t>
            </a:r>
            <a:endParaRPr lang="en-US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dirty="0" err="1" smtClean="0">
                <a:solidFill>
                  <a:srgbClr val="FF0066"/>
                </a:solidFill>
              </a:rPr>
              <a:t>Purpose</a:t>
            </a:r>
            <a:r>
              <a:rPr lang="es-ES" dirty="0" smtClean="0">
                <a:solidFill>
                  <a:srgbClr val="FF0066"/>
                </a:solidFill>
              </a:rPr>
              <a:t> (in </a:t>
            </a:r>
            <a:r>
              <a:rPr lang="es-ES" dirty="0" err="1" smtClean="0">
                <a:solidFill>
                  <a:srgbClr val="FF0066"/>
                </a:solidFill>
              </a:rPr>
              <a:t>order</a:t>
            </a:r>
            <a:r>
              <a:rPr lang="es-ES" dirty="0" smtClean="0">
                <a:solidFill>
                  <a:srgbClr val="FF0066"/>
                </a:solidFill>
              </a:rPr>
              <a:t> </a:t>
            </a:r>
            <a:r>
              <a:rPr lang="es-ES" dirty="0" smtClean="0">
                <a:solidFill>
                  <a:srgbClr val="FF0066"/>
                </a:solidFill>
              </a:rPr>
              <a:t>to + </a:t>
            </a:r>
            <a:r>
              <a:rPr lang="es-ES" dirty="0" err="1" smtClean="0">
                <a:solidFill>
                  <a:srgbClr val="FF0066"/>
                </a:solidFill>
              </a:rPr>
              <a:t>infinitive</a:t>
            </a:r>
            <a:r>
              <a:rPr lang="es-ES" dirty="0" smtClean="0">
                <a:solidFill>
                  <a:srgbClr val="FF0066"/>
                </a:solidFill>
              </a:rPr>
              <a:t>)</a:t>
            </a:r>
            <a:endParaRPr lang="es-ES" dirty="0" smtClean="0">
              <a:solidFill>
                <a:srgbClr val="FF0066"/>
              </a:solidFill>
            </a:endParaRPr>
          </a:p>
          <a:p>
            <a:pPr eaLnBrk="1" hangingPunct="1"/>
            <a:r>
              <a:rPr lang="es-ES" i="1" dirty="0" smtClean="0"/>
              <a:t>Salí temprano </a:t>
            </a:r>
            <a:r>
              <a:rPr lang="es-ES" i="1" dirty="0" smtClean="0">
                <a:solidFill>
                  <a:srgbClr val="FF0066"/>
                </a:solidFill>
              </a:rPr>
              <a:t>para</a:t>
            </a:r>
            <a:r>
              <a:rPr lang="es-ES" i="1" dirty="0" smtClean="0"/>
              <a:t> ver a mis amigos</a:t>
            </a:r>
            <a:r>
              <a:rPr lang="es-ES" i="1" dirty="0" smtClean="0"/>
              <a:t>.</a:t>
            </a:r>
          </a:p>
          <a:p>
            <a:pPr eaLnBrk="1" hangingPunct="1"/>
            <a:r>
              <a:rPr lang="es-CR" dirty="0"/>
              <a:t>Estudian para </a:t>
            </a:r>
            <a:r>
              <a:rPr lang="es-ES" i="1" dirty="0">
                <a:solidFill>
                  <a:srgbClr val="FF0066"/>
                </a:solidFill>
              </a:rPr>
              <a:t>para</a:t>
            </a:r>
            <a:r>
              <a:rPr lang="es-CR" dirty="0" smtClean="0"/>
              <a:t> </a:t>
            </a:r>
            <a:r>
              <a:rPr lang="es-CR" dirty="0"/>
              <a:t>buenas notas</a:t>
            </a:r>
            <a:r>
              <a:rPr lang="es-CR" dirty="0" smtClean="0"/>
              <a:t>.</a:t>
            </a:r>
          </a:p>
          <a:p>
            <a:pPr eaLnBrk="1" hangingPunct="1"/>
            <a:r>
              <a:rPr lang="es-CR" dirty="0" err="1" smtClean="0">
                <a:solidFill>
                  <a:srgbClr val="FF0066"/>
                </a:solidFill>
              </a:rPr>
              <a:t>Destined</a:t>
            </a:r>
            <a:r>
              <a:rPr lang="es-CR" dirty="0" smtClean="0">
                <a:solidFill>
                  <a:srgbClr val="FF0066"/>
                </a:solidFill>
              </a:rPr>
              <a:t> </a:t>
            </a:r>
            <a:r>
              <a:rPr lang="es-CR" dirty="0" err="1" smtClean="0">
                <a:solidFill>
                  <a:srgbClr val="FF0066"/>
                </a:solidFill>
              </a:rPr>
              <a:t>for</a:t>
            </a:r>
            <a:r>
              <a:rPr lang="es-CR" dirty="0" smtClean="0">
                <a:solidFill>
                  <a:srgbClr val="FF0066"/>
                </a:solidFill>
              </a:rPr>
              <a:t>, to be </a:t>
            </a:r>
            <a:r>
              <a:rPr lang="es-CR" dirty="0" err="1" smtClean="0">
                <a:solidFill>
                  <a:srgbClr val="FF0066"/>
                </a:solidFill>
              </a:rPr>
              <a:t>given</a:t>
            </a:r>
            <a:r>
              <a:rPr lang="es-CR" dirty="0" smtClean="0">
                <a:solidFill>
                  <a:srgbClr val="FF0066"/>
                </a:solidFill>
              </a:rPr>
              <a:t> to</a:t>
            </a:r>
          </a:p>
          <a:p>
            <a:pPr eaLnBrk="1" hangingPunct="1"/>
            <a:r>
              <a:rPr lang="es-CR" dirty="0" smtClean="0"/>
              <a:t>Todo esto es </a:t>
            </a:r>
            <a:r>
              <a:rPr lang="es-ES" i="1" dirty="0">
                <a:solidFill>
                  <a:srgbClr val="FF0066"/>
                </a:solidFill>
              </a:rPr>
              <a:t>para</a:t>
            </a:r>
            <a:r>
              <a:rPr lang="es-CR" dirty="0" smtClean="0"/>
              <a:t> ti.  </a:t>
            </a:r>
          </a:p>
          <a:p>
            <a:pPr eaLnBrk="1" hangingPunct="1"/>
            <a:r>
              <a:rPr lang="es-CR" dirty="0" smtClean="0"/>
              <a:t>Le di un libro </a:t>
            </a:r>
            <a:r>
              <a:rPr lang="es-ES" i="1" dirty="0">
                <a:solidFill>
                  <a:srgbClr val="FF0066"/>
                </a:solidFill>
              </a:rPr>
              <a:t>para</a:t>
            </a:r>
            <a:r>
              <a:rPr lang="es-CR" dirty="0" smtClean="0"/>
              <a:t> su hijo.</a:t>
            </a:r>
          </a:p>
          <a:p>
            <a:pPr eaLnBrk="1" hangingPunct="1"/>
            <a:r>
              <a:rPr lang="es-CR" dirty="0" err="1" smtClean="0">
                <a:solidFill>
                  <a:srgbClr val="FF0066"/>
                </a:solidFill>
              </a:rPr>
              <a:t>By</a:t>
            </a:r>
            <a:r>
              <a:rPr lang="es-CR" dirty="0" smtClean="0">
                <a:solidFill>
                  <a:srgbClr val="FF0066"/>
                </a:solidFill>
              </a:rPr>
              <a:t> (</a:t>
            </a:r>
            <a:r>
              <a:rPr lang="es-CR" dirty="0" err="1" smtClean="0">
                <a:solidFill>
                  <a:srgbClr val="FF0066"/>
                </a:solidFill>
              </a:rPr>
              <a:t>deadline</a:t>
            </a:r>
            <a:r>
              <a:rPr lang="es-CR" dirty="0" smtClean="0">
                <a:solidFill>
                  <a:srgbClr val="FF0066"/>
                </a:solidFill>
              </a:rPr>
              <a:t>, </a:t>
            </a:r>
            <a:r>
              <a:rPr lang="es-CR" dirty="0" err="1" smtClean="0">
                <a:solidFill>
                  <a:srgbClr val="FF0066"/>
                </a:solidFill>
              </a:rPr>
              <a:t>specified</a:t>
            </a:r>
            <a:r>
              <a:rPr lang="es-CR" dirty="0" smtClean="0">
                <a:solidFill>
                  <a:srgbClr val="FF0066"/>
                </a:solidFill>
              </a:rPr>
              <a:t> </a:t>
            </a:r>
            <a:r>
              <a:rPr lang="es-CR" dirty="0" err="1" smtClean="0">
                <a:solidFill>
                  <a:srgbClr val="FF0066"/>
                </a:solidFill>
              </a:rPr>
              <a:t>future</a:t>
            </a:r>
            <a:r>
              <a:rPr lang="es-CR" dirty="0" smtClean="0">
                <a:solidFill>
                  <a:srgbClr val="FF0066"/>
                </a:solidFill>
              </a:rPr>
              <a:t> time)</a:t>
            </a:r>
          </a:p>
          <a:p>
            <a:pPr eaLnBrk="1" hangingPunct="1"/>
            <a:r>
              <a:rPr lang="es-ES" i="1" dirty="0">
                <a:solidFill>
                  <a:srgbClr val="FF0066"/>
                </a:solidFill>
              </a:rPr>
              <a:t>P</a:t>
            </a:r>
            <a:r>
              <a:rPr lang="es-ES" i="1" dirty="0" smtClean="0">
                <a:solidFill>
                  <a:srgbClr val="FF0066"/>
                </a:solidFill>
              </a:rPr>
              <a:t>ara</a:t>
            </a:r>
            <a:r>
              <a:rPr lang="es-CR" dirty="0" smtClean="0"/>
              <a:t> </a:t>
            </a:r>
            <a:r>
              <a:rPr lang="es-CR" dirty="0"/>
              <a:t>mañana, ¡estudien el vocabulario</a:t>
            </a:r>
            <a:r>
              <a:rPr lang="es-CR" dirty="0" smtClean="0"/>
              <a:t>!</a:t>
            </a:r>
          </a:p>
          <a:p>
            <a:pPr eaLnBrk="1" hangingPunct="1"/>
            <a:r>
              <a:rPr lang="es-CR" dirty="0"/>
              <a:t>La tarea es </a:t>
            </a:r>
            <a:r>
              <a:rPr lang="es-ES" i="1" dirty="0">
                <a:solidFill>
                  <a:srgbClr val="FF0066"/>
                </a:solidFill>
              </a:rPr>
              <a:t>para</a:t>
            </a:r>
            <a:r>
              <a:rPr lang="es-CR" dirty="0" smtClean="0"/>
              <a:t> </a:t>
            </a:r>
            <a:r>
              <a:rPr lang="es-CR" dirty="0"/>
              <a:t>lunes</a:t>
            </a:r>
            <a:r>
              <a:rPr lang="es-CR" dirty="0" smtClean="0"/>
              <a:t>.</a:t>
            </a:r>
            <a:endParaRPr lang="es-E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Use </a:t>
            </a:r>
            <a:r>
              <a:rPr lang="es-ES" i="1" smtClean="0"/>
              <a:t>para</a:t>
            </a:r>
            <a:r>
              <a:rPr lang="es-ES" smtClean="0"/>
              <a:t>  to indicate:</a:t>
            </a:r>
            <a:endParaRPr lang="en-US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762000"/>
            <a:ext cx="8153400" cy="5715000"/>
          </a:xfrm>
        </p:spPr>
        <p:txBody>
          <a:bodyPr/>
          <a:lstStyle/>
          <a:p>
            <a:pPr eaLnBrk="1" hangingPunct="1"/>
            <a:r>
              <a:rPr lang="es-ES" dirty="0" err="1">
                <a:solidFill>
                  <a:srgbClr val="FF0066"/>
                </a:solidFill>
              </a:rPr>
              <a:t>Toward</a:t>
            </a:r>
            <a:r>
              <a:rPr lang="es-ES" dirty="0">
                <a:solidFill>
                  <a:srgbClr val="FF0066"/>
                </a:solidFill>
              </a:rPr>
              <a:t>, in </a:t>
            </a:r>
            <a:r>
              <a:rPr lang="es-ES" dirty="0" err="1">
                <a:solidFill>
                  <a:srgbClr val="FF0066"/>
                </a:solidFill>
              </a:rPr>
              <a:t>the</a:t>
            </a:r>
            <a:r>
              <a:rPr lang="es-ES" dirty="0">
                <a:solidFill>
                  <a:srgbClr val="FF0066"/>
                </a:solidFill>
              </a:rPr>
              <a:t> </a:t>
            </a:r>
            <a:r>
              <a:rPr lang="es-ES" dirty="0" err="1">
                <a:solidFill>
                  <a:srgbClr val="FF0066"/>
                </a:solidFill>
              </a:rPr>
              <a:t>direction</a:t>
            </a:r>
            <a:r>
              <a:rPr lang="es-ES" dirty="0">
                <a:solidFill>
                  <a:srgbClr val="FF0066"/>
                </a:solidFill>
              </a:rPr>
              <a:t> </a:t>
            </a:r>
            <a:r>
              <a:rPr lang="es-ES" dirty="0" smtClean="0">
                <a:solidFill>
                  <a:srgbClr val="FF0066"/>
                </a:solidFill>
              </a:rPr>
              <a:t>of (</a:t>
            </a:r>
            <a:r>
              <a:rPr lang="es-ES" dirty="0" err="1" smtClean="0">
                <a:solidFill>
                  <a:srgbClr val="FF0066"/>
                </a:solidFill>
              </a:rPr>
              <a:t>destination</a:t>
            </a:r>
            <a:r>
              <a:rPr lang="es-ES" dirty="0">
                <a:solidFill>
                  <a:srgbClr val="FF0066"/>
                </a:solidFill>
              </a:rPr>
              <a:t>)</a:t>
            </a:r>
          </a:p>
          <a:p>
            <a:r>
              <a:rPr lang="en-US" dirty="0" err="1"/>
              <a:t>Salió</a:t>
            </a:r>
            <a:r>
              <a:rPr lang="es-ES" i="1" dirty="0">
                <a:solidFill>
                  <a:srgbClr val="FF0066"/>
                </a:solidFill>
              </a:rPr>
              <a:t> para </a:t>
            </a:r>
            <a:r>
              <a:rPr lang="en-US" dirty="0"/>
              <a:t>Ecuador </a:t>
            </a:r>
            <a:r>
              <a:rPr lang="en-US" dirty="0" err="1"/>
              <a:t>ayer</a:t>
            </a:r>
            <a:r>
              <a:rPr lang="en-US" dirty="0"/>
              <a:t>.</a:t>
            </a:r>
            <a:endParaRPr lang="es-ES" i="1" dirty="0"/>
          </a:p>
          <a:p>
            <a:pPr eaLnBrk="1" hangingPunct="1"/>
            <a:r>
              <a:rPr lang="es-ES" dirty="0">
                <a:solidFill>
                  <a:srgbClr val="FF0066"/>
                </a:solidFill>
              </a:rPr>
              <a:t>To be </a:t>
            </a:r>
            <a:r>
              <a:rPr lang="es-ES" dirty="0" err="1">
                <a:solidFill>
                  <a:srgbClr val="FF0066"/>
                </a:solidFill>
              </a:rPr>
              <a:t>used</a:t>
            </a:r>
            <a:r>
              <a:rPr lang="es-ES" dirty="0">
                <a:solidFill>
                  <a:srgbClr val="FF0066"/>
                </a:solidFill>
              </a:rPr>
              <a:t> </a:t>
            </a:r>
            <a:r>
              <a:rPr lang="es-ES" dirty="0" err="1">
                <a:solidFill>
                  <a:srgbClr val="FF0066"/>
                </a:solidFill>
              </a:rPr>
              <a:t>for</a:t>
            </a:r>
            <a:r>
              <a:rPr lang="es-ES" dirty="0">
                <a:solidFill>
                  <a:srgbClr val="FF0066"/>
                </a:solidFill>
              </a:rPr>
              <a:t>, </a:t>
            </a:r>
            <a:r>
              <a:rPr lang="es-ES" dirty="0" err="1">
                <a:solidFill>
                  <a:srgbClr val="FF0066"/>
                </a:solidFill>
              </a:rPr>
              <a:t>purpose</a:t>
            </a:r>
            <a:endParaRPr lang="es-ES" dirty="0">
              <a:solidFill>
                <a:srgbClr val="FF0066"/>
              </a:solidFill>
            </a:endParaRPr>
          </a:p>
          <a:p>
            <a:r>
              <a:rPr lang="es-CR" dirty="0"/>
              <a:t>El dinero es </a:t>
            </a:r>
            <a:r>
              <a:rPr lang="es-ES" i="1" dirty="0">
                <a:solidFill>
                  <a:srgbClr val="FF0066"/>
                </a:solidFill>
              </a:rPr>
              <a:t>para</a:t>
            </a:r>
            <a:r>
              <a:rPr lang="es-CR" dirty="0"/>
              <a:t> la universidad.</a:t>
            </a:r>
          </a:p>
          <a:p>
            <a:r>
              <a:rPr lang="es-CR" dirty="0"/>
              <a:t>Es un vaso </a:t>
            </a:r>
            <a:r>
              <a:rPr lang="es-ES" i="1" dirty="0">
                <a:solidFill>
                  <a:srgbClr val="FF0066"/>
                </a:solidFill>
              </a:rPr>
              <a:t>para</a:t>
            </a:r>
            <a:r>
              <a:rPr lang="es-CR" dirty="0"/>
              <a:t> agua.</a:t>
            </a:r>
          </a:p>
          <a:p>
            <a:r>
              <a:rPr lang="es-CR" dirty="0">
                <a:solidFill>
                  <a:srgbClr val="FF0066"/>
                </a:solidFill>
              </a:rPr>
              <a:t>As </a:t>
            </a:r>
            <a:r>
              <a:rPr lang="es-CR" dirty="0" err="1">
                <a:solidFill>
                  <a:srgbClr val="FF0066"/>
                </a:solidFill>
              </a:rPr>
              <a:t>compared</a:t>
            </a:r>
            <a:r>
              <a:rPr lang="es-CR" dirty="0">
                <a:solidFill>
                  <a:srgbClr val="FF0066"/>
                </a:solidFill>
              </a:rPr>
              <a:t> </a:t>
            </a:r>
            <a:r>
              <a:rPr lang="es-CR" dirty="0" err="1">
                <a:solidFill>
                  <a:srgbClr val="FF0066"/>
                </a:solidFill>
              </a:rPr>
              <a:t>with</a:t>
            </a:r>
            <a:r>
              <a:rPr lang="es-CR" dirty="0">
                <a:solidFill>
                  <a:srgbClr val="FF0066"/>
                </a:solidFill>
              </a:rPr>
              <a:t> </a:t>
            </a:r>
            <a:r>
              <a:rPr lang="es-CR" dirty="0" err="1">
                <a:solidFill>
                  <a:srgbClr val="FF0066"/>
                </a:solidFill>
              </a:rPr>
              <a:t>other</a:t>
            </a:r>
            <a:r>
              <a:rPr lang="es-CR" dirty="0">
                <a:solidFill>
                  <a:srgbClr val="FF0066"/>
                </a:solidFill>
              </a:rPr>
              <a:t>, in </a:t>
            </a:r>
            <a:r>
              <a:rPr lang="es-CR" dirty="0" err="1">
                <a:solidFill>
                  <a:srgbClr val="FF0066"/>
                </a:solidFill>
              </a:rPr>
              <a:t>relation</a:t>
            </a:r>
            <a:r>
              <a:rPr lang="es-CR" dirty="0">
                <a:solidFill>
                  <a:srgbClr val="FF0066"/>
                </a:solidFill>
              </a:rPr>
              <a:t> to </a:t>
            </a:r>
            <a:r>
              <a:rPr lang="es-CR" dirty="0" err="1">
                <a:solidFill>
                  <a:srgbClr val="FF0066"/>
                </a:solidFill>
              </a:rPr>
              <a:t>others</a:t>
            </a:r>
            <a:endParaRPr lang="es-CR" dirty="0">
              <a:solidFill>
                <a:srgbClr val="FF0066"/>
              </a:solidFill>
            </a:endParaRPr>
          </a:p>
          <a:p>
            <a:r>
              <a:rPr lang="es-ES" i="1" dirty="0">
                <a:solidFill>
                  <a:srgbClr val="FF0066"/>
                </a:solidFill>
              </a:rPr>
              <a:t>Para</a:t>
            </a:r>
            <a:r>
              <a:rPr lang="es-CR" dirty="0"/>
              <a:t> mí, el español es fácil.</a:t>
            </a:r>
          </a:p>
          <a:p>
            <a:r>
              <a:rPr lang="es-ES" i="1" dirty="0">
                <a:solidFill>
                  <a:srgbClr val="FF0066"/>
                </a:solidFill>
              </a:rPr>
              <a:t>Para </a:t>
            </a:r>
            <a:r>
              <a:rPr lang="es-CR" dirty="0"/>
              <a:t>ser gringa, habla el inglés muy bien</a:t>
            </a:r>
            <a:r>
              <a:rPr lang="es-C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26458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dirty="0" err="1">
                <a:solidFill>
                  <a:srgbClr val="FF0066"/>
                </a:solidFill>
              </a:rPr>
              <a:t>Employment</a:t>
            </a:r>
            <a:endParaRPr lang="es-ES" dirty="0">
              <a:solidFill>
                <a:srgbClr val="FF0066"/>
              </a:solidFill>
            </a:endParaRPr>
          </a:p>
          <a:p>
            <a:pPr eaLnBrk="1" hangingPunct="1"/>
            <a:r>
              <a:rPr lang="es-CR" dirty="0"/>
              <a:t>Trabajan </a:t>
            </a:r>
            <a:r>
              <a:rPr lang="es-ES" i="1" dirty="0">
                <a:solidFill>
                  <a:srgbClr val="FF0066"/>
                </a:solidFill>
              </a:rPr>
              <a:t>para</a:t>
            </a:r>
            <a:r>
              <a:rPr lang="es-CR" dirty="0"/>
              <a:t> el gobierno</a:t>
            </a:r>
            <a:r>
              <a:rPr lang="es-CR" dirty="0" smtClean="0"/>
              <a:t>.</a:t>
            </a:r>
            <a:endParaRPr lang="en-US" dirty="0" smtClean="0"/>
          </a:p>
          <a:p>
            <a:pPr eaLnBrk="1" hangingPunct="1"/>
            <a:r>
              <a:rPr lang="en-US" dirty="0" smtClean="0">
                <a:solidFill>
                  <a:srgbClr val="FF0066"/>
                </a:solidFill>
              </a:rPr>
              <a:t>Opinion</a:t>
            </a:r>
          </a:p>
          <a:p>
            <a:pPr eaLnBrk="1" hangingPunct="1"/>
            <a:r>
              <a:rPr lang="en-US" dirty="0" smtClean="0">
                <a:solidFill>
                  <a:srgbClr val="FF0066"/>
                </a:solidFill>
              </a:rPr>
              <a:t>Para </a:t>
            </a:r>
            <a:r>
              <a:rPr lang="es-CR" dirty="0"/>
              <a:t>mí, jugar los deportes es muy divertido. </a:t>
            </a:r>
            <a:endParaRPr lang="es-ES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769123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Cloud skipper design template">
  <a:themeElements>
    <a:clrScheme name="Cloud skipper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oud skipper design templat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 skipper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 skipper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 skipper design template</Template>
  <TotalTime>415</TotalTime>
  <Words>285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Cloud skipper design template</vt:lpstr>
      <vt:lpstr>The Uses of Por  and Para</vt:lpstr>
      <vt:lpstr>The Uses of Por  and Para</vt:lpstr>
      <vt:lpstr>Use por  to indicate:</vt:lpstr>
      <vt:lpstr>Use por  to indicate:</vt:lpstr>
      <vt:lpstr>Also use por  in certain expressions:</vt:lpstr>
      <vt:lpstr>Use para  to indicate:</vt:lpstr>
      <vt:lpstr>Use para  to indicate: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Uses of Por  and Para</dc:title>
  <dc:creator>Suzanne M. Shirley</dc:creator>
  <cp:lastModifiedBy>Phillip Deaton</cp:lastModifiedBy>
  <cp:revision>40</cp:revision>
  <cp:lastPrinted>1601-01-01T00:00:00Z</cp:lastPrinted>
  <dcterms:created xsi:type="dcterms:W3CDTF">2006-09-04T00:13:45Z</dcterms:created>
  <dcterms:modified xsi:type="dcterms:W3CDTF">2017-02-21T04:47:19Z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TC010900251033</vt:lpwstr>
  </property>
</Properties>
</file>